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latypi Medium"/>
      <p:regular r:id="rId17"/>
    </p:embeddedFont>
    <p:embeddedFont>
      <p:font typeface="Platypi Medium"/>
      <p:regular r:id="rId18"/>
    </p:embeddedFont>
    <p:embeddedFont>
      <p:font typeface="Platypi Medium"/>
      <p:regular r:id="rId19"/>
    </p:embeddedFont>
    <p:embeddedFont>
      <p:font typeface="Platypi Medium"/>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example.com/dashboard"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Comprehensive Data Science Project: Economic Impact Analysis</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This project showcases a complete data science workflow, from raw data to actionable insights. We integrate diverse datasets and advanced techniques to analyze economic impacts on key industries, culminating in an interactive dashboard for strategic decision-making.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05984"/>
            <a:ext cx="10929104" cy="708779"/>
          </a:xfrm>
          <a:prstGeom prst="rect">
            <a:avLst/>
          </a:prstGeom>
          <a:noFill/>
          <a:ln/>
        </p:spPr>
        <p:txBody>
          <a:bodyPr wrap="non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Interactive Dashboard with Plotly Dash</a:t>
            </a:r>
            <a:endParaRPr lang="en-US" sz="4450" dirty="0"/>
          </a:p>
        </p:txBody>
      </p:sp>
      <p:pic>
        <p:nvPicPr>
          <p:cNvPr id="3" name="Image 0" descr="preencoded.png">    </p:cNvPr>
          <p:cNvPicPr>
            <a:picLocks noChangeAspect="1"/>
          </p:cNvPicPr>
          <p:nvPr/>
        </p:nvPicPr>
        <p:blipFill>
          <a:blip r:embed="rId1"/>
          <a:stretch>
            <a:fillRect/>
          </a:stretch>
        </p:blipFill>
        <p:spPr>
          <a:xfrm>
            <a:off x="793790" y="2510076"/>
            <a:ext cx="7604284" cy="3577828"/>
          </a:xfrm>
          <a:prstGeom prst="rect">
            <a:avLst/>
          </a:prstGeom>
        </p:spPr>
      </p:pic>
      <p:sp>
        <p:nvSpPr>
          <p:cNvPr id="4" name="Shape 1"/>
          <p:cNvSpPr/>
          <p:nvPr/>
        </p:nvSpPr>
        <p:spPr>
          <a:xfrm>
            <a:off x="3065145" y="6087904"/>
            <a:ext cx="226814" cy="226814"/>
          </a:xfrm>
          <a:prstGeom prst="roundRect">
            <a:avLst>
              <a:gd name="adj" fmla="val 8063"/>
            </a:avLst>
          </a:prstGeom>
          <a:solidFill>
            <a:srgbClr val="3B2312"/>
          </a:solidFill>
          <a:ln/>
        </p:spPr>
      </p:sp>
      <p:sp>
        <p:nvSpPr>
          <p:cNvPr id="5" name="Text 2"/>
          <p:cNvSpPr/>
          <p:nvPr/>
        </p:nvSpPr>
        <p:spPr>
          <a:xfrm>
            <a:off x="3352919" y="6087904"/>
            <a:ext cx="1166813" cy="226814"/>
          </a:xfrm>
          <a:prstGeom prst="rect">
            <a:avLst/>
          </a:prstGeom>
          <a:noFill/>
          <a:ln/>
        </p:spPr>
        <p:txBody>
          <a:bodyPr wrap="none" lIns="0" tIns="0" rIns="0" bIns="0" rtlCol="0" anchor="t"/>
          <a:lstStyle/>
          <a:p>
            <a:pPr algn="l" indent="0" marL="0">
              <a:lnSpc>
                <a:spcPts val="1750"/>
              </a:lnSpc>
              <a:buNone/>
            </a:pPr>
            <a:r>
              <a:rPr lang="en-US" sz="1750" dirty="0">
                <a:solidFill>
                  <a:srgbClr val="504C49"/>
                </a:solidFill>
                <a:latin typeface="Source Serif Pro" pitchFamily="34" charset="0"/>
                <a:ea typeface="Source Serif Pro" pitchFamily="34" charset="-122"/>
                <a:cs typeface="Source Serif Pro" pitchFamily="34" charset="-120"/>
              </a:rPr>
              <a:t>Sales Trend</a:t>
            </a:r>
            <a:endParaRPr lang="en-US" sz="1750" dirty="0"/>
          </a:p>
        </p:txBody>
      </p:sp>
      <p:sp>
        <p:nvSpPr>
          <p:cNvPr id="6" name="Shape 3"/>
          <p:cNvSpPr/>
          <p:nvPr/>
        </p:nvSpPr>
        <p:spPr>
          <a:xfrm>
            <a:off x="4672132" y="6087904"/>
            <a:ext cx="226814" cy="226814"/>
          </a:xfrm>
          <a:prstGeom prst="roundRect">
            <a:avLst>
              <a:gd name="adj" fmla="val 8063"/>
            </a:avLst>
          </a:prstGeom>
          <a:solidFill>
            <a:srgbClr val="8B532A"/>
          </a:solidFill>
          <a:ln/>
        </p:spPr>
      </p:sp>
      <p:sp>
        <p:nvSpPr>
          <p:cNvPr id="7" name="Text 4"/>
          <p:cNvSpPr/>
          <p:nvPr/>
        </p:nvSpPr>
        <p:spPr>
          <a:xfrm>
            <a:off x="4959906" y="6087904"/>
            <a:ext cx="1731288" cy="226814"/>
          </a:xfrm>
          <a:prstGeom prst="rect">
            <a:avLst/>
          </a:prstGeom>
          <a:noFill/>
          <a:ln/>
        </p:spPr>
        <p:txBody>
          <a:bodyPr wrap="none" lIns="0" tIns="0" rIns="0" bIns="0" rtlCol="0" anchor="t"/>
          <a:lstStyle/>
          <a:p>
            <a:pPr algn="l" indent="0" marL="0">
              <a:lnSpc>
                <a:spcPts val="1750"/>
              </a:lnSpc>
              <a:buNone/>
            </a:pPr>
            <a:r>
              <a:rPr lang="en-US" sz="1750" dirty="0">
                <a:solidFill>
                  <a:srgbClr val="504C49"/>
                </a:solidFill>
                <a:latin typeface="Source Serif Pro" pitchFamily="34" charset="0"/>
                <a:ea typeface="Source Serif Pro" pitchFamily="34" charset="-122"/>
                <a:cs typeface="Source Serif Pro" pitchFamily="34" charset="-120"/>
              </a:rPr>
              <a:t>GDP Comparison</a:t>
            </a:r>
            <a:endParaRPr lang="en-US" sz="1750" dirty="0"/>
          </a:p>
        </p:txBody>
      </p:sp>
      <p:sp>
        <p:nvSpPr>
          <p:cNvPr id="8" name="Text 5"/>
          <p:cNvSpPr/>
          <p:nvPr/>
        </p:nvSpPr>
        <p:spPr>
          <a:xfrm>
            <a:off x="8959096" y="2458998"/>
            <a:ext cx="4885015"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Plotly Dash dashboard provides real-time, interactive insights. Users can filter data by year and vehicle type using intuitive drop-down menus.</a:t>
            </a:r>
            <a:endParaRPr lang="en-US" sz="1750" dirty="0"/>
          </a:p>
        </p:txBody>
      </p:sp>
      <p:sp>
        <p:nvSpPr>
          <p:cNvPr id="9" name="Text 6"/>
          <p:cNvSpPr/>
          <p:nvPr/>
        </p:nvSpPr>
        <p:spPr>
          <a:xfrm>
            <a:off x="8959096" y="4114681"/>
            <a:ext cx="4885015"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dashboard dynamically displays sales trends, facilitates GDP comparisons, and breaks down advertising expenditure, empowering data-driven strategic business decisions.</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8959096" y="5821442"/>
            <a:ext cx="2313265" cy="623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9487" y="518160"/>
            <a:ext cx="11783735" cy="588883"/>
          </a:xfrm>
          <a:prstGeom prst="rect">
            <a:avLst/>
          </a:prstGeom>
          <a:noFill/>
          <a:ln/>
        </p:spPr>
        <p:txBody>
          <a:bodyPr wrap="none" lIns="0" tIns="0" rIns="0" bIns="0" rtlCol="0" anchor="t"/>
          <a:lstStyle/>
          <a:p>
            <a:pPr algn="l" indent="0" marL="0">
              <a:lnSpc>
                <a:spcPts val="4600"/>
              </a:lnSpc>
              <a:buNone/>
            </a:pPr>
            <a:r>
              <a:rPr lang="en-US" sz="3700" dirty="0">
                <a:solidFill>
                  <a:srgbClr val="201B18"/>
                </a:solidFill>
                <a:latin typeface="Platypi Medium" pitchFamily="34" charset="0"/>
                <a:ea typeface="Platypi Medium" pitchFamily="34" charset="-122"/>
                <a:cs typeface="Platypi Medium" pitchFamily="34" charset="-120"/>
              </a:rPr>
              <a:t>Introduction: Analyzing Economic Factors on Sales</a:t>
            </a:r>
            <a:endParaRPr lang="en-US" sz="3700" dirty="0"/>
          </a:p>
        </p:txBody>
      </p:sp>
      <p:sp>
        <p:nvSpPr>
          <p:cNvPr id="3" name="Text 1"/>
          <p:cNvSpPr/>
          <p:nvPr/>
        </p:nvSpPr>
        <p:spPr>
          <a:xfrm>
            <a:off x="659487" y="1559243"/>
            <a:ext cx="6425922" cy="1205865"/>
          </a:xfrm>
          <a:prstGeom prst="rect">
            <a:avLst/>
          </a:prstGeom>
          <a:noFill/>
          <a:ln/>
        </p:spPr>
        <p:txBody>
          <a:bodyPr wrap="square" lIns="0" tIns="0" rIns="0" bIns="0" rtlCol="0" anchor="t"/>
          <a:lstStyle/>
          <a:p>
            <a:pPr algn="l" indent="0" marL="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Our core objective is to rigorously analyze how broader economic factors influence automobile and real estate sales. This involves meticulous data extraction, sophisticated visualization techniques, and robust regression modeling to uncover hidden relationships.</a:t>
            </a:r>
            <a:endParaRPr lang="en-US" sz="1450" dirty="0"/>
          </a:p>
        </p:txBody>
      </p:sp>
      <p:sp>
        <p:nvSpPr>
          <p:cNvPr id="4" name="Text 2"/>
          <p:cNvSpPr/>
          <p:nvPr/>
        </p:nvSpPr>
        <p:spPr>
          <a:xfrm>
            <a:off x="659487" y="2934653"/>
            <a:ext cx="6425922" cy="1205865"/>
          </a:xfrm>
          <a:prstGeom prst="rect">
            <a:avLst/>
          </a:prstGeom>
          <a:noFill/>
          <a:ln/>
        </p:spPr>
        <p:txBody>
          <a:bodyPr wrap="square" lIns="0" tIns="0" rIns="0" bIns="0" rtlCol="0" anchor="t"/>
          <a:lstStyle/>
          <a:p>
            <a:pPr algn="l" indent="0" marL="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The insights derived are critical for strategic business decisions, enabling stakeholders to anticipate market shifts and adapt their strategies proactively. Understanding these trends provides a competitive edge in volatile economic climates.</a:t>
            </a:r>
            <a:endParaRPr lang="en-US" sz="1450" dirty="0"/>
          </a:p>
        </p:txBody>
      </p:sp>
      <p:pic>
        <p:nvPicPr>
          <p:cNvPr id="5" name="Image 0" descr="preencoded.png">    </p:cNvPr>
          <p:cNvPicPr>
            <a:picLocks noChangeAspect="1"/>
          </p:cNvPicPr>
          <p:nvPr/>
        </p:nvPicPr>
        <p:blipFill>
          <a:blip r:embed="rId1"/>
          <a:stretch>
            <a:fillRect/>
          </a:stretch>
        </p:blipFill>
        <p:spPr>
          <a:xfrm>
            <a:off x="7552611" y="1601629"/>
            <a:ext cx="6425922" cy="64259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00689"/>
            <a:ext cx="10959703" cy="708779"/>
          </a:xfrm>
          <a:prstGeom prst="rect">
            <a:avLst/>
          </a:prstGeom>
          <a:noFill/>
          <a:ln/>
        </p:spPr>
        <p:txBody>
          <a:bodyPr wrap="non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Data Collection &amp; Wrangling Strategies</a:t>
            </a:r>
            <a:endParaRPr lang="en-US" sz="4450" dirty="0"/>
          </a:p>
        </p:txBody>
      </p:sp>
      <p:pic>
        <p:nvPicPr>
          <p:cNvPr id="3" name="Image 0" descr="preencoded.png">    </p:cNvPr>
          <p:cNvPicPr>
            <a:picLocks noChangeAspect="1"/>
          </p:cNvPicPr>
          <p:nvPr/>
        </p:nvPicPr>
        <p:blipFill>
          <a:blip r:embed="rId1"/>
          <a:stretch>
            <a:fillRect/>
          </a:stretch>
        </p:blipFill>
        <p:spPr>
          <a:xfrm>
            <a:off x="793790" y="2863096"/>
            <a:ext cx="4347567" cy="907256"/>
          </a:xfrm>
          <a:prstGeom prst="rect">
            <a:avLst/>
          </a:prstGeom>
        </p:spPr>
      </p:pic>
      <p:sp>
        <p:nvSpPr>
          <p:cNvPr id="4" name="Text 1"/>
          <p:cNvSpPr/>
          <p:nvPr/>
        </p:nvSpPr>
        <p:spPr>
          <a:xfrm>
            <a:off x="1020604" y="3997166"/>
            <a:ext cx="2936558"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Diverse Data Sources</a:t>
            </a:r>
            <a:endParaRPr lang="en-US" sz="2200" dirty="0"/>
          </a:p>
        </p:txBody>
      </p:sp>
      <p:sp>
        <p:nvSpPr>
          <p:cNvPr id="5" name="Text 2"/>
          <p:cNvSpPr/>
          <p:nvPr/>
        </p:nvSpPr>
        <p:spPr>
          <a:xfrm>
            <a:off x="1020604" y="4487585"/>
            <a:ext cx="3893939"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Automobile sales, GDP and recession indicators, and a comprehensive Kaggle real estate dataset formed our analytical foundation.</a:t>
            </a:r>
            <a:endParaRPr lang="en-US" sz="1750" dirty="0"/>
          </a:p>
        </p:txBody>
      </p:sp>
      <p:pic>
        <p:nvPicPr>
          <p:cNvPr id="6" name="Image 1" descr="preencoded.png">    </p:cNvPr>
          <p:cNvPicPr>
            <a:picLocks noChangeAspect="1"/>
          </p:cNvPicPr>
          <p:nvPr/>
        </p:nvPicPr>
        <p:blipFill>
          <a:blip r:embed="rId2"/>
          <a:stretch>
            <a:fillRect/>
          </a:stretch>
        </p:blipFill>
        <p:spPr>
          <a:xfrm>
            <a:off x="5141357" y="2863096"/>
            <a:ext cx="4347567" cy="907256"/>
          </a:xfrm>
          <a:prstGeom prst="rect">
            <a:avLst/>
          </a:prstGeom>
        </p:spPr>
      </p:pic>
      <p:sp>
        <p:nvSpPr>
          <p:cNvPr id="7" name="Text 3"/>
          <p:cNvSpPr/>
          <p:nvPr/>
        </p:nvSpPr>
        <p:spPr>
          <a:xfrm>
            <a:off x="5368171" y="3997166"/>
            <a:ext cx="3708440"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Pre-processing Techniques</a:t>
            </a:r>
            <a:endParaRPr lang="en-US" sz="2200" dirty="0"/>
          </a:p>
        </p:txBody>
      </p:sp>
      <p:sp>
        <p:nvSpPr>
          <p:cNvPr id="8" name="Text 4"/>
          <p:cNvSpPr/>
          <p:nvPr/>
        </p:nvSpPr>
        <p:spPr>
          <a:xfrm>
            <a:off x="5368171" y="4487585"/>
            <a:ext cx="3893939" cy="181451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We applied rigorous wrangling: dropping irrelevant columns, handling missing values (NaNs), merging disparate datasets, and precise data type conversions.</a:t>
            </a:r>
            <a:endParaRPr lang="en-US" sz="1750" dirty="0"/>
          </a:p>
        </p:txBody>
      </p:sp>
      <p:pic>
        <p:nvPicPr>
          <p:cNvPr id="9" name="Image 2" descr="preencoded.png">    </p:cNvPr>
          <p:cNvPicPr>
            <a:picLocks noChangeAspect="1"/>
          </p:cNvPicPr>
          <p:nvPr/>
        </p:nvPicPr>
        <p:blipFill>
          <a:blip r:embed="rId3"/>
          <a:stretch>
            <a:fillRect/>
          </a:stretch>
        </p:blipFill>
        <p:spPr>
          <a:xfrm>
            <a:off x="9488924" y="2863096"/>
            <a:ext cx="4347567" cy="907256"/>
          </a:xfrm>
          <a:prstGeom prst="rect">
            <a:avLst/>
          </a:prstGeom>
        </p:spPr>
      </p:pic>
      <p:sp>
        <p:nvSpPr>
          <p:cNvPr id="10" name="Text 5"/>
          <p:cNvSpPr/>
          <p:nvPr/>
        </p:nvSpPr>
        <p:spPr>
          <a:xfrm>
            <a:off x="9715738" y="3997166"/>
            <a:ext cx="3290292"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Ensuring Data Integrity</a:t>
            </a:r>
            <a:endParaRPr lang="en-US" sz="2200" dirty="0"/>
          </a:p>
        </p:txBody>
      </p:sp>
      <p:sp>
        <p:nvSpPr>
          <p:cNvPr id="11" name="Text 6"/>
          <p:cNvSpPr/>
          <p:nvPr/>
        </p:nvSpPr>
        <p:spPr>
          <a:xfrm>
            <a:off x="9715738" y="4487585"/>
            <a:ext cx="3893939"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These steps were crucial for ensuring data quality, consistency, and readiness for subsequent exploratory analysis and model training.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7954" y="898446"/>
            <a:ext cx="12986504" cy="694730"/>
          </a:xfrm>
          <a:prstGeom prst="rect">
            <a:avLst/>
          </a:prstGeom>
          <a:noFill/>
          <a:ln/>
        </p:spPr>
        <p:txBody>
          <a:bodyPr wrap="none" lIns="0" tIns="0" rIns="0" bIns="0" rtlCol="0" anchor="t"/>
          <a:lstStyle/>
          <a:p>
            <a:pPr algn="l" indent="0" marL="0">
              <a:lnSpc>
                <a:spcPts val="5450"/>
              </a:lnSpc>
              <a:buNone/>
            </a:pPr>
            <a:r>
              <a:rPr lang="en-US" sz="4350" dirty="0">
                <a:solidFill>
                  <a:srgbClr val="201B18"/>
                </a:solidFill>
                <a:latin typeface="Platypi Medium" pitchFamily="34" charset="0"/>
                <a:ea typeface="Platypi Medium" pitchFamily="34" charset="-122"/>
                <a:cs typeface="Platypi Medium" pitchFamily="34" charset="-120"/>
              </a:rPr>
              <a:t>Exploratory Data Analysis &amp; Visual Analytics (I)</a:t>
            </a:r>
            <a:endParaRPr lang="en-US" sz="4350" dirty="0"/>
          </a:p>
        </p:txBody>
      </p:sp>
      <p:sp>
        <p:nvSpPr>
          <p:cNvPr id="3" name="Text 1"/>
          <p:cNvSpPr/>
          <p:nvPr/>
        </p:nvSpPr>
        <p:spPr>
          <a:xfrm>
            <a:off x="777954" y="2126575"/>
            <a:ext cx="7627739" cy="1066919"/>
          </a:xfrm>
          <a:prstGeom prst="rect">
            <a:avLst/>
          </a:prstGeom>
          <a:noFill/>
          <a:ln/>
        </p:spPr>
        <p:txBody>
          <a:bodyPr wrap="square" lIns="0" tIns="0" rIns="0" bIns="0" rtlCol="0" anchor="t"/>
          <a:lstStyle/>
          <a:p>
            <a:pPr algn="l" indent="0" marL="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Using Seaborn and Matplotlib, we generated line plots to clearly illustrate the pronounced drop in sales across both sectors during the 2008-2009 recession, highlighting the sensitivity of these markets to economic downturns.</a:t>
            </a:r>
            <a:endParaRPr lang="en-US" sz="1750" dirty="0"/>
          </a:p>
        </p:txBody>
      </p:sp>
      <p:sp>
        <p:nvSpPr>
          <p:cNvPr id="4" name="Text 2"/>
          <p:cNvSpPr/>
          <p:nvPr/>
        </p:nvSpPr>
        <p:spPr>
          <a:xfrm>
            <a:off x="777954" y="3393519"/>
            <a:ext cx="7627739" cy="1066919"/>
          </a:xfrm>
          <a:prstGeom prst="rect">
            <a:avLst/>
          </a:prstGeom>
          <a:noFill/>
          <a:ln/>
        </p:spPr>
        <p:txBody>
          <a:bodyPr wrap="square" lIns="0" tIns="0" rIns="0" bIns="0" rtlCol="0" anchor="t"/>
          <a:lstStyle/>
          <a:p>
            <a:pPr algn="l" indent="0" marL="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Boxplots provided visual insights into price distributions and identified outliers, particularly contrasting properties with and without a waterfront view, revealing significant value premiums.</a:t>
            </a:r>
            <a:endParaRPr lang="en-US" sz="1750" dirty="0"/>
          </a:p>
        </p:txBody>
      </p:sp>
      <p:pic>
        <p:nvPicPr>
          <p:cNvPr id="5" name="Image 0" descr="preencoded.png">    </p:cNvPr>
          <p:cNvPicPr>
            <a:picLocks noChangeAspect="1"/>
          </p:cNvPicPr>
          <p:nvPr/>
        </p:nvPicPr>
        <p:blipFill>
          <a:blip r:embed="rId1"/>
          <a:stretch>
            <a:fillRect/>
          </a:stretch>
        </p:blipFill>
        <p:spPr>
          <a:xfrm>
            <a:off x="8955524" y="2176582"/>
            <a:ext cx="4904423" cy="49044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09625"/>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Exploratory Data Analysis &amp; Visual Analytics (II)</a:t>
            </a:r>
            <a:endParaRPr lang="en-US" sz="4450" dirty="0"/>
          </a:p>
        </p:txBody>
      </p:sp>
      <p:pic>
        <p:nvPicPr>
          <p:cNvPr id="3" name="Image 0" descr="preencoded.png">    </p:cNvPr>
          <p:cNvPicPr>
            <a:picLocks noChangeAspect="1"/>
          </p:cNvPicPr>
          <p:nvPr/>
        </p:nvPicPr>
        <p:blipFill>
          <a:blip r:embed="rId1"/>
          <a:stretch>
            <a:fillRect/>
          </a:stretch>
        </p:blipFill>
        <p:spPr>
          <a:xfrm>
            <a:off x="793790" y="2680811"/>
            <a:ext cx="4158615" cy="2570202"/>
          </a:xfrm>
          <a:prstGeom prst="rect">
            <a:avLst/>
          </a:prstGeom>
        </p:spPr>
      </p:pic>
      <p:sp>
        <p:nvSpPr>
          <p:cNvPr id="4" name="Text 1"/>
          <p:cNvSpPr/>
          <p:nvPr/>
        </p:nvSpPr>
        <p:spPr>
          <a:xfrm>
            <a:off x="793790" y="54778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Seasonality in Sales</a:t>
            </a:r>
            <a:endParaRPr lang="en-US" sz="2200" dirty="0"/>
          </a:p>
        </p:txBody>
      </p:sp>
      <p:sp>
        <p:nvSpPr>
          <p:cNvPr id="5" name="Text 2"/>
          <p:cNvSpPr/>
          <p:nvPr/>
        </p:nvSpPr>
        <p:spPr>
          <a:xfrm>
            <a:off x="793790" y="5968246"/>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Bubble plots visually confirmed recurring seasonal patterns in sales volumes, essential for inventory management.</a:t>
            </a:r>
            <a:endParaRPr lang="en-US" sz="1750" dirty="0"/>
          </a:p>
        </p:txBody>
      </p:sp>
      <p:pic>
        <p:nvPicPr>
          <p:cNvPr id="6" name="Image 1" descr="preencoded.png">    </p:cNvPr>
          <p:cNvPicPr>
            <a:picLocks noChangeAspect="1"/>
          </p:cNvPicPr>
          <p:nvPr/>
        </p:nvPicPr>
        <p:blipFill>
          <a:blip r:embed="rId2"/>
          <a:stretch>
            <a:fillRect/>
          </a:stretch>
        </p:blipFill>
        <p:spPr>
          <a:xfrm>
            <a:off x="5235893" y="2680811"/>
            <a:ext cx="4158615" cy="2570202"/>
          </a:xfrm>
          <a:prstGeom prst="rect">
            <a:avLst/>
          </a:prstGeom>
        </p:spPr>
      </p:pic>
      <p:sp>
        <p:nvSpPr>
          <p:cNvPr id="7" name="Text 3"/>
          <p:cNvSpPr/>
          <p:nvPr/>
        </p:nvSpPr>
        <p:spPr>
          <a:xfrm>
            <a:off x="5235893" y="5477828"/>
            <a:ext cx="3482340"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Price-Volume Correlation</a:t>
            </a:r>
            <a:endParaRPr lang="en-US" sz="2200" dirty="0"/>
          </a:p>
        </p:txBody>
      </p:sp>
      <p:sp>
        <p:nvSpPr>
          <p:cNvPr id="8" name="Text 4"/>
          <p:cNvSpPr/>
          <p:nvPr/>
        </p:nvSpPr>
        <p:spPr>
          <a:xfrm>
            <a:off x="5235893" y="5968246"/>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Scatter plots revealed the correlation between vehicle pricing and sales volume, informing pricing strategies.</a:t>
            </a:r>
            <a:endParaRPr lang="en-US" sz="1750" dirty="0"/>
          </a:p>
        </p:txBody>
      </p:sp>
      <p:pic>
        <p:nvPicPr>
          <p:cNvPr id="9" name="Image 2" descr="preencoded.png">    </p:cNvPr>
          <p:cNvPicPr>
            <a:picLocks noChangeAspect="1"/>
          </p:cNvPicPr>
          <p:nvPr/>
        </p:nvPicPr>
        <p:blipFill>
          <a:blip r:embed="rId3"/>
          <a:stretch>
            <a:fillRect/>
          </a:stretch>
        </p:blipFill>
        <p:spPr>
          <a:xfrm>
            <a:off x="9677995" y="2680811"/>
            <a:ext cx="4158615" cy="2570202"/>
          </a:xfrm>
          <a:prstGeom prst="rect">
            <a:avLst/>
          </a:prstGeom>
        </p:spPr>
      </p:pic>
      <p:sp>
        <p:nvSpPr>
          <p:cNvPr id="10" name="Text 5"/>
          <p:cNvSpPr/>
          <p:nvPr/>
        </p:nvSpPr>
        <p:spPr>
          <a:xfrm>
            <a:off x="9677995" y="54778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Ad Spend Analysis</a:t>
            </a:r>
            <a:endParaRPr lang="en-US" sz="2200" dirty="0"/>
          </a:p>
        </p:txBody>
      </p:sp>
      <p:sp>
        <p:nvSpPr>
          <p:cNvPr id="11" name="Text 6"/>
          <p:cNvSpPr/>
          <p:nvPr/>
        </p:nvSpPr>
        <p:spPr>
          <a:xfrm>
            <a:off x="9677995" y="5968246"/>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Pie charts disaggregated advertising expenditure across varying economic conditions, optimizing marketing budgets.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1638" y="566976"/>
            <a:ext cx="8438555" cy="644366"/>
          </a:xfrm>
          <a:prstGeom prst="rect">
            <a:avLst/>
          </a:prstGeom>
          <a:noFill/>
          <a:ln/>
        </p:spPr>
        <p:txBody>
          <a:bodyPr wrap="none" lIns="0" tIns="0" rIns="0" bIns="0" rtlCol="0" anchor="t"/>
          <a:lstStyle/>
          <a:p>
            <a:pPr algn="l" indent="0" marL="0">
              <a:lnSpc>
                <a:spcPts val="5050"/>
              </a:lnSpc>
              <a:buNone/>
            </a:pPr>
            <a:r>
              <a:rPr lang="en-US" sz="4050" dirty="0">
                <a:solidFill>
                  <a:srgbClr val="201B18"/>
                </a:solidFill>
                <a:latin typeface="Platypi Medium" pitchFamily="34" charset="0"/>
                <a:ea typeface="Platypi Medium" pitchFamily="34" charset="-122"/>
                <a:cs typeface="Platypi Medium" pitchFamily="34" charset="-120"/>
              </a:rPr>
              <a:t>In-Depth EDA with SQL Querying</a:t>
            </a:r>
            <a:endParaRPr lang="en-US" sz="4050" dirty="0"/>
          </a:p>
        </p:txBody>
      </p:sp>
      <p:sp>
        <p:nvSpPr>
          <p:cNvPr id="3" name="Text 1"/>
          <p:cNvSpPr/>
          <p:nvPr/>
        </p:nvSpPr>
        <p:spPr>
          <a:xfrm>
            <a:off x="721638" y="1706047"/>
            <a:ext cx="6342102" cy="1319689"/>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Leveraging SQLite3, we connected to the relational database to perform targeted SQL queries, enriching our exploratory data analysis. This allowed for granular investigation of complex relationships within the datasets.</a:t>
            </a:r>
            <a:endParaRPr lang="en-US" sz="1600" dirty="0"/>
          </a:p>
        </p:txBody>
      </p:sp>
      <p:sp>
        <p:nvSpPr>
          <p:cNvPr id="4" name="Text 2"/>
          <p:cNvSpPr/>
          <p:nvPr/>
        </p:nvSpPr>
        <p:spPr>
          <a:xfrm>
            <a:off x="721638" y="3211235"/>
            <a:ext cx="6342102" cy="1979533"/>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Key queries included: calculating average prices by geographic location, identifying the most prevalent house types, and aggregating sales data grouped by year and specific regions to observe temporal and spatial trends. The structured outputs from these SQL queries were then seamlessly integrated with Pandas for further manipulation and visual presentation.</a:t>
            </a:r>
            <a:endParaRPr lang="en-US" sz="1600" dirty="0"/>
          </a:p>
        </p:txBody>
      </p:sp>
      <p:pic>
        <p:nvPicPr>
          <p:cNvPr id="5"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0832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Predictive Analysis: Linear Regression</a:t>
            </a:r>
            <a:endParaRPr lang="en-US" sz="4450" dirty="0"/>
          </a:p>
        </p:txBody>
      </p:sp>
      <p:sp>
        <p:nvSpPr>
          <p:cNvPr id="4" name="Shape 1"/>
          <p:cNvSpPr/>
          <p:nvPr/>
        </p:nvSpPr>
        <p:spPr>
          <a:xfrm>
            <a:off x="6280190" y="2666048"/>
            <a:ext cx="3664744" cy="2758559"/>
          </a:xfrm>
          <a:prstGeom prst="roundRect">
            <a:avLst>
              <a:gd name="adj" fmla="val 1233"/>
            </a:avLst>
          </a:prstGeom>
          <a:solidFill>
            <a:srgbClr val="F9F7F7"/>
          </a:solidFill>
          <a:ln/>
        </p:spPr>
      </p:sp>
      <p:sp>
        <p:nvSpPr>
          <p:cNvPr id="5" name="Text 2"/>
          <p:cNvSpPr/>
          <p:nvPr/>
        </p:nvSpPr>
        <p:spPr>
          <a:xfrm>
            <a:off x="6507004" y="2892862"/>
            <a:ext cx="3188256"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Model Implementation</a:t>
            </a:r>
            <a:endParaRPr lang="en-US" sz="2200" dirty="0"/>
          </a:p>
        </p:txBody>
      </p:sp>
      <p:sp>
        <p:nvSpPr>
          <p:cNvPr id="6" name="Text 3"/>
          <p:cNvSpPr/>
          <p:nvPr/>
        </p:nvSpPr>
        <p:spPr>
          <a:xfrm>
            <a:off x="6507004" y="3383280"/>
            <a:ext cx="3211116" cy="181451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Utilized `sklearn.linear_model.LinearRegression` to predict real estate prices, leveraging key housing features.</a:t>
            </a:r>
            <a:endParaRPr lang="en-US" sz="1750" dirty="0"/>
          </a:p>
        </p:txBody>
      </p:sp>
      <p:sp>
        <p:nvSpPr>
          <p:cNvPr id="7" name="Shape 4"/>
          <p:cNvSpPr/>
          <p:nvPr/>
        </p:nvSpPr>
        <p:spPr>
          <a:xfrm>
            <a:off x="10171748" y="2666048"/>
            <a:ext cx="3664863" cy="2758559"/>
          </a:xfrm>
          <a:prstGeom prst="roundRect">
            <a:avLst>
              <a:gd name="adj" fmla="val 1233"/>
            </a:avLst>
          </a:prstGeom>
          <a:solidFill>
            <a:srgbClr val="F9F7F7"/>
          </a:solidFill>
          <a:ln/>
        </p:spPr>
      </p:sp>
      <p:sp>
        <p:nvSpPr>
          <p:cNvPr id="8" name="Text 5"/>
          <p:cNvSpPr/>
          <p:nvPr/>
        </p:nvSpPr>
        <p:spPr>
          <a:xfrm>
            <a:off x="10398562" y="289286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Selected Predictors</a:t>
            </a:r>
            <a:endParaRPr lang="en-US" sz="2200" dirty="0"/>
          </a:p>
        </p:txBody>
      </p:sp>
      <p:sp>
        <p:nvSpPr>
          <p:cNvPr id="9" name="Text 6"/>
          <p:cNvSpPr/>
          <p:nvPr/>
        </p:nvSpPr>
        <p:spPr>
          <a:xfrm>
            <a:off x="10398562" y="3383280"/>
            <a:ext cx="3211235" cy="181451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Key independent variables included `sqft_living`, `grade`, and `view`, identified as significant determinants of price.</a:t>
            </a:r>
            <a:endParaRPr lang="en-US" sz="1750" dirty="0"/>
          </a:p>
        </p:txBody>
      </p:sp>
      <p:sp>
        <p:nvSpPr>
          <p:cNvPr id="10" name="Shape 7"/>
          <p:cNvSpPr/>
          <p:nvPr/>
        </p:nvSpPr>
        <p:spPr>
          <a:xfrm>
            <a:off x="6280190" y="5651421"/>
            <a:ext cx="7556421" cy="1669852"/>
          </a:xfrm>
          <a:prstGeom prst="roundRect">
            <a:avLst>
              <a:gd name="adj" fmla="val 2038"/>
            </a:avLst>
          </a:prstGeom>
          <a:solidFill>
            <a:srgbClr val="F9F7F7"/>
          </a:solidFill>
          <a:ln/>
        </p:spPr>
      </p:sp>
      <p:sp>
        <p:nvSpPr>
          <p:cNvPr id="11" name="Text 8"/>
          <p:cNvSpPr/>
          <p:nvPr/>
        </p:nvSpPr>
        <p:spPr>
          <a:xfrm>
            <a:off x="6507004" y="5878235"/>
            <a:ext cx="3981926"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Performance &amp; Visualization</a:t>
            </a:r>
            <a:endParaRPr lang="en-US" sz="2200" dirty="0"/>
          </a:p>
        </p:txBody>
      </p:sp>
      <p:sp>
        <p:nvSpPr>
          <p:cNvPr id="12" name="Text 9"/>
          <p:cNvSpPr/>
          <p:nvPr/>
        </p:nvSpPr>
        <p:spPr>
          <a:xfrm>
            <a:off x="6507004" y="6368653"/>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Achieved an R-squared score of approximately 0.76, indicating a strong fit. Prediction results were visualized for clarity.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2612"/>
            <a:ext cx="10313908" cy="708779"/>
          </a:xfrm>
          <a:prstGeom prst="rect">
            <a:avLst/>
          </a:prstGeom>
          <a:noFill/>
          <a:ln/>
        </p:spPr>
        <p:txBody>
          <a:bodyPr wrap="non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Predictive Analysis: Ridge Regression</a:t>
            </a:r>
            <a:endParaRPr lang="en-US" sz="4450" dirty="0"/>
          </a:p>
        </p:txBody>
      </p:sp>
      <p:sp>
        <p:nvSpPr>
          <p:cNvPr id="3" name="Text 1"/>
          <p:cNvSpPr/>
          <p:nvPr/>
        </p:nvSpPr>
        <p:spPr>
          <a:xfrm>
            <a:off x="793790" y="2145625"/>
            <a:ext cx="7604284"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To mitigate potential overfitting and enhance model robustness, we implemented Ridge Regression from `sklearn.linear_model`. An alpha value of 0.1 was carefully selected after cross-validation to balance bias and variance.</a:t>
            </a:r>
            <a:endParaRPr lang="en-US" sz="1750" dirty="0"/>
          </a:p>
        </p:txBody>
      </p:sp>
      <p:sp>
        <p:nvSpPr>
          <p:cNvPr id="4" name="Text 2"/>
          <p:cNvSpPr/>
          <p:nvPr/>
        </p:nvSpPr>
        <p:spPr>
          <a:xfrm>
            <a:off x="793790" y="3801308"/>
            <a:ext cx="7604284" cy="181451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Ridge Regression applies L2 regularization, penalizing large coefficients and thus reducing their impact. This led to an R-squared score of approximately 0.71 on the test data, demonstrating improved generalization compared to standard linear regression, especially in the presence of multicollinearity.</a:t>
            </a:r>
            <a:endParaRPr lang="en-US" sz="1750" dirty="0"/>
          </a:p>
        </p:txBody>
      </p:sp>
      <p:pic>
        <p:nvPicPr>
          <p:cNvPr id="5"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51109"/>
            <a:ext cx="12127587" cy="708779"/>
          </a:xfrm>
          <a:prstGeom prst="rect">
            <a:avLst/>
          </a:prstGeom>
          <a:noFill/>
          <a:ln/>
        </p:spPr>
        <p:txBody>
          <a:bodyPr wrap="non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Interactive Geospatial Analysis with Folium</a:t>
            </a:r>
            <a:endParaRPr lang="en-US" sz="4450" dirty="0"/>
          </a:p>
        </p:txBody>
      </p:sp>
      <p:sp>
        <p:nvSpPr>
          <p:cNvPr id="3" name="Text 1"/>
          <p:cNvSpPr/>
          <p:nvPr/>
        </p:nvSpPr>
        <p:spPr>
          <a:xfrm>
            <a:off x="1743789" y="3724989"/>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Choropleth Map</a:t>
            </a:r>
            <a:endParaRPr lang="en-US" sz="2200" dirty="0"/>
          </a:p>
        </p:txBody>
      </p:sp>
      <p:sp>
        <p:nvSpPr>
          <p:cNvPr id="4" name="Text 2"/>
          <p:cNvSpPr/>
          <p:nvPr/>
        </p:nvSpPr>
        <p:spPr>
          <a:xfrm>
            <a:off x="793790" y="4215408"/>
            <a:ext cx="3785235" cy="1451610"/>
          </a:xfrm>
          <a:prstGeom prst="rect">
            <a:avLst/>
          </a:prstGeom>
          <a:noFill/>
          <a:ln/>
        </p:spPr>
        <p:txBody>
          <a:bodyPr wrap="square" lIns="0" tIns="0" rIns="0" bIns="0" rtlCol="0" anchor="t"/>
          <a:lstStyle/>
          <a:p>
            <a:pPr algn="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Developed an interactive Choropleth map using Folium to visualize office locations during recessionary periods.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5547717" y="4483775"/>
            <a:ext cx="339328" cy="424220"/>
          </a:xfrm>
          <a:prstGeom prst="rect">
            <a:avLst/>
          </a:prstGeom>
        </p:spPr>
      </p:pic>
      <p:sp>
        <p:nvSpPr>
          <p:cNvPr id="7" name="Text 3"/>
          <p:cNvSpPr/>
          <p:nvPr/>
        </p:nvSpPr>
        <p:spPr>
          <a:xfrm>
            <a:off x="9937790" y="2498646"/>
            <a:ext cx="304228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Sales Impact Coloring</a:t>
            </a:r>
            <a:endParaRPr lang="en-US" sz="2200" dirty="0"/>
          </a:p>
        </p:txBody>
      </p:sp>
      <p:sp>
        <p:nvSpPr>
          <p:cNvPr id="8" name="Text 4"/>
          <p:cNvSpPr/>
          <p:nvPr/>
        </p:nvSpPr>
        <p:spPr>
          <a:xfrm>
            <a:off x="9937790" y="2989064"/>
            <a:ext cx="3898821"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Regions were color-coded based on the magnitude of sales impact, providing immediate visual cues on economic vulnerability.</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7944326" y="3100149"/>
            <a:ext cx="339328" cy="424220"/>
          </a:xfrm>
          <a:prstGeom prst="rect">
            <a:avLst/>
          </a:prstGeom>
        </p:spPr>
      </p:pic>
      <p:sp>
        <p:nvSpPr>
          <p:cNvPr id="11" name="Text 5"/>
          <p:cNvSpPr/>
          <p:nvPr/>
        </p:nvSpPr>
        <p:spPr>
          <a:xfrm>
            <a:off x="9937790" y="49512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Regional Variance</a:t>
            </a:r>
            <a:endParaRPr lang="en-US" sz="2200" dirty="0"/>
          </a:p>
        </p:txBody>
      </p:sp>
      <p:sp>
        <p:nvSpPr>
          <p:cNvPr id="12" name="Text 6"/>
          <p:cNvSpPr/>
          <p:nvPr/>
        </p:nvSpPr>
        <p:spPr>
          <a:xfrm>
            <a:off x="9937790" y="5441633"/>
            <a:ext cx="3898821"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This map effectively highlights significant regional variances in economic recovery and resilience post-recession.</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7944326" y="5867400"/>
            <a:ext cx="339328" cy="4242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2025-06-28T11:54:29Z</dcterms:created>
  <dcterms:modified xsi:type="dcterms:W3CDTF">2025-06-28T11:54:29Z</dcterms:modified>
</cp:coreProperties>
</file>